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62" r:id="rId5"/>
    <p:sldId id="265" r:id="rId6"/>
    <p:sldId id="264" r:id="rId7"/>
    <p:sldId id="266" r:id="rId8"/>
  </p:sldIdLst>
  <p:sldSz cx="18291175" cy="10298113"/>
  <p:notesSz cx="6858000" cy="9144000"/>
  <p:defaultTextStyle>
    <a:defPPr>
      <a:defRPr lang="ru-RU"/>
    </a:defPPr>
    <a:lvl1pPr marL="0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834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3667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50501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7334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4168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901001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7835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4668" algn="l" defTabSz="1633667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4">
          <p15:clr>
            <a:srgbClr val="A4A3A4"/>
          </p15:clr>
        </p15:guide>
        <p15:guide id="2" pos="57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5" autoAdjust="0"/>
    <p:restoredTop sz="94660"/>
  </p:normalViewPr>
  <p:slideViewPr>
    <p:cSldViewPr>
      <p:cViewPr varScale="1">
        <p:scale>
          <a:sx n="74" d="100"/>
          <a:sy n="74" d="100"/>
        </p:scale>
        <p:origin x="810" y="72"/>
      </p:cViewPr>
      <p:guideLst>
        <p:guide orient="horz" pos="3244"/>
        <p:guide pos="57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838" y="3199090"/>
            <a:ext cx="15547499" cy="220742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676" y="5835597"/>
            <a:ext cx="12803823" cy="2631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50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7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90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7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4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6528555" y="619795"/>
            <a:ext cx="8231029" cy="1319445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829119" y="619795"/>
            <a:ext cx="24394584" cy="1319445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877" y="6617492"/>
            <a:ext cx="15547499" cy="2045320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44877" y="4364781"/>
            <a:ext cx="15547499" cy="2252711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66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5050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733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41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90100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783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46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829117" y="3609107"/>
            <a:ext cx="16312808" cy="1020514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8446779" y="3609107"/>
            <a:ext cx="16312806" cy="1020514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559" y="412402"/>
            <a:ext cx="16462058" cy="1716352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559" y="2305157"/>
            <a:ext cx="8081779" cy="960680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834" indent="0">
              <a:buNone/>
              <a:defRPr sz="3600" b="1"/>
            </a:lvl2pPr>
            <a:lvl3pPr marL="1633667" indent="0">
              <a:buNone/>
              <a:defRPr sz="3200" b="1"/>
            </a:lvl3pPr>
            <a:lvl4pPr marL="2450501" indent="0">
              <a:buNone/>
              <a:defRPr sz="2900" b="1"/>
            </a:lvl4pPr>
            <a:lvl5pPr marL="3267334" indent="0">
              <a:buNone/>
              <a:defRPr sz="2900" b="1"/>
            </a:lvl5pPr>
            <a:lvl6pPr marL="4084168" indent="0">
              <a:buNone/>
              <a:defRPr sz="2900" b="1"/>
            </a:lvl6pPr>
            <a:lvl7pPr marL="4901001" indent="0">
              <a:buNone/>
              <a:defRPr sz="2900" b="1"/>
            </a:lvl7pPr>
            <a:lvl8pPr marL="5717835" indent="0">
              <a:buNone/>
              <a:defRPr sz="2900" b="1"/>
            </a:lvl8pPr>
            <a:lvl9pPr marL="6534668" indent="0">
              <a:buNone/>
              <a:defRPr sz="2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14559" y="3265837"/>
            <a:ext cx="8081779" cy="5933335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9291664" y="2305157"/>
            <a:ext cx="8084953" cy="960680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834" indent="0">
              <a:buNone/>
              <a:defRPr sz="3600" b="1"/>
            </a:lvl2pPr>
            <a:lvl3pPr marL="1633667" indent="0">
              <a:buNone/>
              <a:defRPr sz="3200" b="1"/>
            </a:lvl3pPr>
            <a:lvl4pPr marL="2450501" indent="0">
              <a:buNone/>
              <a:defRPr sz="2900" b="1"/>
            </a:lvl4pPr>
            <a:lvl5pPr marL="3267334" indent="0">
              <a:buNone/>
              <a:defRPr sz="2900" b="1"/>
            </a:lvl5pPr>
            <a:lvl6pPr marL="4084168" indent="0">
              <a:buNone/>
              <a:defRPr sz="2900" b="1"/>
            </a:lvl6pPr>
            <a:lvl7pPr marL="4901001" indent="0">
              <a:buNone/>
              <a:defRPr sz="2900" b="1"/>
            </a:lvl7pPr>
            <a:lvl8pPr marL="5717835" indent="0">
              <a:buNone/>
              <a:defRPr sz="2900" b="1"/>
            </a:lvl8pPr>
            <a:lvl9pPr marL="6534668" indent="0">
              <a:buNone/>
              <a:defRPr sz="2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9291664" y="3265837"/>
            <a:ext cx="8084953" cy="5933335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560" y="410017"/>
            <a:ext cx="6017671" cy="174495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51341" y="410018"/>
            <a:ext cx="10225275" cy="8789154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560" y="2154976"/>
            <a:ext cx="6017671" cy="7044196"/>
          </a:xfrm>
        </p:spPr>
        <p:txBody>
          <a:bodyPr/>
          <a:lstStyle>
            <a:lvl1pPr marL="0" indent="0">
              <a:buNone/>
              <a:defRPr sz="2500"/>
            </a:lvl1pPr>
            <a:lvl2pPr marL="816834" indent="0">
              <a:buNone/>
              <a:defRPr sz="2100"/>
            </a:lvl2pPr>
            <a:lvl3pPr marL="1633667" indent="0">
              <a:buNone/>
              <a:defRPr sz="1800"/>
            </a:lvl3pPr>
            <a:lvl4pPr marL="2450501" indent="0">
              <a:buNone/>
              <a:defRPr sz="1600"/>
            </a:lvl4pPr>
            <a:lvl5pPr marL="3267334" indent="0">
              <a:buNone/>
              <a:defRPr sz="1600"/>
            </a:lvl5pPr>
            <a:lvl6pPr marL="4084168" indent="0">
              <a:buNone/>
              <a:defRPr sz="1600"/>
            </a:lvl6pPr>
            <a:lvl7pPr marL="4901001" indent="0">
              <a:buNone/>
              <a:defRPr sz="1600"/>
            </a:lvl7pPr>
            <a:lvl8pPr marL="5717835" indent="0">
              <a:buNone/>
              <a:defRPr sz="1600"/>
            </a:lvl8pPr>
            <a:lvl9pPr marL="6534668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5198" y="7208679"/>
            <a:ext cx="10974705" cy="851025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585198" y="920155"/>
            <a:ext cx="10974705" cy="6178868"/>
          </a:xfrm>
        </p:spPr>
        <p:txBody>
          <a:bodyPr/>
          <a:lstStyle>
            <a:lvl1pPr marL="0" indent="0">
              <a:buNone/>
              <a:defRPr sz="5700"/>
            </a:lvl1pPr>
            <a:lvl2pPr marL="816834" indent="0">
              <a:buNone/>
              <a:defRPr sz="5000"/>
            </a:lvl2pPr>
            <a:lvl3pPr marL="1633667" indent="0">
              <a:buNone/>
              <a:defRPr sz="4300"/>
            </a:lvl3pPr>
            <a:lvl4pPr marL="2450501" indent="0">
              <a:buNone/>
              <a:defRPr sz="3600"/>
            </a:lvl4pPr>
            <a:lvl5pPr marL="3267334" indent="0">
              <a:buNone/>
              <a:defRPr sz="3600"/>
            </a:lvl5pPr>
            <a:lvl6pPr marL="4084168" indent="0">
              <a:buNone/>
              <a:defRPr sz="3600"/>
            </a:lvl6pPr>
            <a:lvl7pPr marL="4901001" indent="0">
              <a:buNone/>
              <a:defRPr sz="3600"/>
            </a:lvl7pPr>
            <a:lvl8pPr marL="5717835" indent="0">
              <a:buNone/>
              <a:defRPr sz="3600"/>
            </a:lvl8pPr>
            <a:lvl9pPr marL="6534668" indent="0">
              <a:buNone/>
              <a:defRPr sz="3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85198" y="8059705"/>
            <a:ext cx="10974705" cy="1208597"/>
          </a:xfrm>
        </p:spPr>
        <p:txBody>
          <a:bodyPr/>
          <a:lstStyle>
            <a:lvl1pPr marL="0" indent="0">
              <a:buNone/>
              <a:defRPr sz="2500"/>
            </a:lvl1pPr>
            <a:lvl2pPr marL="816834" indent="0">
              <a:buNone/>
              <a:defRPr sz="2100"/>
            </a:lvl2pPr>
            <a:lvl3pPr marL="1633667" indent="0">
              <a:buNone/>
              <a:defRPr sz="1800"/>
            </a:lvl3pPr>
            <a:lvl4pPr marL="2450501" indent="0">
              <a:buNone/>
              <a:defRPr sz="1600"/>
            </a:lvl4pPr>
            <a:lvl5pPr marL="3267334" indent="0">
              <a:buNone/>
              <a:defRPr sz="1600"/>
            </a:lvl5pPr>
            <a:lvl6pPr marL="4084168" indent="0">
              <a:buNone/>
              <a:defRPr sz="1600"/>
            </a:lvl6pPr>
            <a:lvl7pPr marL="4901001" indent="0">
              <a:buNone/>
              <a:defRPr sz="1600"/>
            </a:lvl7pPr>
            <a:lvl8pPr marL="5717835" indent="0">
              <a:buNone/>
              <a:defRPr sz="1600"/>
            </a:lvl8pPr>
            <a:lvl9pPr marL="6534668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559" y="412402"/>
            <a:ext cx="16462058" cy="1716352"/>
          </a:xfrm>
          <a:prstGeom prst="rect">
            <a:avLst/>
          </a:prstGeom>
        </p:spPr>
        <p:txBody>
          <a:bodyPr vert="horz" lIns="163367" tIns="81683" rIns="163367" bIns="8168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559" y="2402894"/>
            <a:ext cx="16462058" cy="6796279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14559" y="9544826"/>
            <a:ext cx="4267941" cy="548279"/>
          </a:xfrm>
          <a:prstGeom prst="rect">
            <a:avLst/>
          </a:prstGeom>
        </p:spPr>
        <p:txBody>
          <a:bodyPr vert="horz" lIns="163367" tIns="81683" rIns="163367" bIns="81683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0E889-7479-4CD8-AEDD-D4218E262128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249485" y="9544826"/>
            <a:ext cx="5792205" cy="548279"/>
          </a:xfrm>
          <a:prstGeom prst="rect">
            <a:avLst/>
          </a:prstGeom>
        </p:spPr>
        <p:txBody>
          <a:bodyPr vert="horz" lIns="163367" tIns="81683" rIns="163367" bIns="81683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3108675" y="9544826"/>
            <a:ext cx="4267941" cy="548279"/>
          </a:xfrm>
          <a:prstGeom prst="rect">
            <a:avLst/>
          </a:prstGeom>
        </p:spPr>
        <p:txBody>
          <a:bodyPr vert="horz" lIns="163367" tIns="81683" rIns="163367" bIns="81683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FD86A-5EA4-4E41-98B3-547EDECA8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3667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625" indent="-612625" algn="l" defTabSz="1633667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7354" indent="-510521" algn="l" defTabSz="1633667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2084" indent="-408417" algn="l" defTabSz="163366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8917" indent="-408417" algn="l" defTabSz="1633667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5751" indent="-408417" algn="l" defTabSz="1633667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2584" indent="-408417" algn="l" defTabSz="163366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9418" indent="-408417" algn="l" defTabSz="163366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6251" indent="-408417" algn="l" defTabSz="163366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3085" indent="-408417" algn="l" defTabSz="163366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834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667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50501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7334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4168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901001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7835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4668" algn="l" defTabSz="1633667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838" y="4006048"/>
            <a:ext cx="15547499" cy="2207420"/>
          </a:xfrm>
        </p:spPr>
        <p:txBody>
          <a:bodyPr>
            <a:noAutofit/>
          </a:bodyPr>
          <a:lstStyle/>
          <a:p>
            <a:r>
              <a:rPr lang="ru-RU" sz="5400" b="1" dirty="0">
                <a:latin typeface="Arial" pitchFamily="34" charset="0"/>
                <a:cs typeface="Arial" pitchFamily="34" charset="0"/>
              </a:rPr>
              <a:t>Организационно-методическая структура работы с системой РИНЦ в 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СФУ:</a:t>
            </a:r>
            <a:br>
              <a:rPr lang="ru-RU" sz="5400" b="1" dirty="0" smtClean="0"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роль </a:t>
            </a:r>
            <a:r>
              <a:rPr lang="ru-RU" sz="5400" b="1" dirty="0">
                <a:latin typeface="Arial" pitchFamily="34" charset="0"/>
                <a:cs typeface="Arial" pitchFamily="34" charset="0"/>
              </a:rPr>
              <a:t>научной библиотеки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7605" y="7006444"/>
            <a:ext cx="12803823" cy="1885227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И.Н. Рудов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начальник отдела научно-библиографической работы, Сибирский федеральный университет).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219966"/>
            <a:ext cx="18291175" cy="1021272"/>
          </a:xfrm>
          <a:prstGeom prst="rect">
            <a:avLst/>
          </a:prstGeom>
        </p:spPr>
        <p:txBody>
          <a:bodyPr vert="horz" lIns="163367" tIns="81683" rIns="163367" bIns="81683" rtlCol="0" anchor="ctr">
            <a:normAutofit/>
          </a:bodyPr>
          <a:lstStyle/>
          <a:p>
            <a:pPr marL="0" marR="0" lvl="0" indent="0" algn="ctr" defTabSz="163366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68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Структура СФУ</a:t>
            </a:r>
          </a:p>
        </p:txBody>
      </p:sp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35402" y="4531231"/>
            <a:ext cx="1296144" cy="698420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ВИИ</a:t>
            </a:r>
            <a:endParaRPr lang="ru-RU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6342630" y="5631815"/>
            <a:ext cx="1296144" cy="698420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5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ГИ</a:t>
            </a:r>
            <a:endParaRPr lang="ru-RU" sz="35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7171937" y="6746366"/>
            <a:ext cx="1296144" cy="698420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5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ИСИ</a:t>
            </a:r>
            <a:endParaRPr lang="ru-RU" sz="35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6089588" y="8316131"/>
            <a:ext cx="1296144" cy="698420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ИАиД</a:t>
            </a:r>
            <a:endParaRPr lang="ru-RU" sz="28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7489403" y="7758813"/>
            <a:ext cx="2348378" cy="711487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dirty="0" err="1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ИГДГиГ</a:t>
            </a:r>
            <a:endParaRPr lang="ru-RU" sz="4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8542704" y="5915205"/>
            <a:ext cx="5175458" cy="1529582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9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ИИФиРЭ</a:t>
            </a:r>
            <a:endParaRPr lang="ru-RU" sz="9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10045123" y="8154463"/>
            <a:ext cx="2565796" cy="973108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5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ИКиИТ</a:t>
            </a:r>
            <a:endParaRPr lang="ru-RU" sz="5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4476574" y="6668410"/>
            <a:ext cx="2937244" cy="961568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5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ИМиФИ</a:t>
            </a:r>
            <a:endParaRPr lang="ru-RU" sz="5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одзаголовок 2"/>
          <p:cNvSpPr txBox="1">
            <a:spLocks/>
          </p:cNvSpPr>
          <p:nvPr/>
        </p:nvSpPr>
        <p:spPr>
          <a:xfrm>
            <a:off x="12400568" y="7439377"/>
            <a:ext cx="1772314" cy="638872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ИНиГ</a:t>
            </a:r>
            <a:endParaRPr lang="ru-RU" sz="4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одзаголовок 2"/>
          <p:cNvSpPr txBox="1">
            <a:spLocks/>
          </p:cNvSpPr>
          <p:nvPr/>
        </p:nvSpPr>
        <p:spPr>
          <a:xfrm>
            <a:off x="14172882" y="5833421"/>
            <a:ext cx="1772314" cy="638872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5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ИППС</a:t>
            </a:r>
            <a:endParaRPr lang="ru-RU" sz="35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одзаголовок 2"/>
          <p:cNvSpPr txBox="1">
            <a:spLocks/>
          </p:cNvSpPr>
          <p:nvPr/>
        </p:nvSpPr>
        <p:spPr>
          <a:xfrm>
            <a:off x="14452091" y="8089585"/>
            <a:ext cx="3023305" cy="710131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5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ИУБПиЭ</a:t>
            </a:r>
            <a:endParaRPr lang="ru-RU" sz="5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одзаголовок 2"/>
          <p:cNvSpPr txBox="1">
            <a:spLocks/>
          </p:cNvSpPr>
          <p:nvPr/>
        </p:nvSpPr>
        <p:spPr>
          <a:xfrm>
            <a:off x="4943460" y="6675387"/>
            <a:ext cx="2251981" cy="836416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5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ИФКСиТ</a:t>
            </a:r>
            <a:endParaRPr lang="ru-RU" sz="35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одзаголовок 2"/>
          <p:cNvSpPr txBox="1">
            <a:spLocks/>
          </p:cNvSpPr>
          <p:nvPr/>
        </p:nvSpPr>
        <p:spPr>
          <a:xfrm>
            <a:off x="14878988" y="4626065"/>
            <a:ext cx="2684162" cy="1005749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5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ИФиЯК</a:t>
            </a:r>
            <a:endParaRPr lang="ru-RU" sz="5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одзаголовок 2"/>
          <p:cNvSpPr txBox="1">
            <a:spLocks/>
          </p:cNvSpPr>
          <p:nvPr/>
        </p:nvSpPr>
        <p:spPr>
          <a:xfrm>
            <a:off x="6796265" y="3314172"/>
            <a:ext cx="1772314" cy="638872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ИФБиБ</a:t>
            </a:r>
            <a:endParaRPr lang="ru-RU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одзаголовок 2"/>
          <p:cNvSpPr txBox="1">
            <a:spLocks/>
          </p:cNvSpPr>
          <p:nvPr/>
        </p:nvSpPr>
        <p:spPr>
          <a:xfrm>
            <a:off x="8969942" y="3540005"/>
            <a:ext cx="2948302" cy="969633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5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ИЦМиМ</a:t>
            </a:r>
            <a:endParaRPr lang="ru-RU" sz="5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одзаголовок 2"/>
          <p:cNvSpPr txBox="1">
            <a:spLocks/>
          </p:cNvSpPr>
          <p:nvPr/>
        </p:nvSpPr>
        <p:spPr>
          <a:xfrm>
            <a:off x="9648172" y="4942486"/>
            <a:ext cx="2854597" cy="997283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ИЭУиП</a:t>
            </a:r>
            <a:endParaRPr lang="ru-RU" sz="6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одзаголовок 2"/>
          <p:cNvSpPr txBox="1">
            <a:spLocks/>
          </p:cNvSpPr>
          <p:nvPr/>
        </p:nvSpPr>
        <p:spPr>
          <a:xfrm>
            <a:off x="12610919" y="4439712"/>
            <a:ext cx="2004206" cy="989134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ПИ</a:t>
            </a:r>
            <a:endParaRPr lang="ru-RU" sz="6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одзаголовок 2"/>
          <p:cNvSpPr txBox="1">
            <a:spLocks/>
          </p:cNvSpPr>
          <p:nvPr/>
        </p:nvSpPr>
        <p:spPr>
          <a:xfrm>
            <a:off x="12313939" y="2484760"/>
            <a:ext cx="2455585" cy="1291965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8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ТЭИ</a:t>
            </a:r>
            <a:endParaRPr lang="ru-RU" sz="8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одзаголовок 2"/>
          <p:cNvSpPr txBox="1">
            <a:spLocks/>
          </p:cNvSpPr>
          <p:nvPr/>
        </p:nvSpPr>
        <p:spPr>
          <a:xfrm>
            <a:off x="15150969" y="3157579"/>
            <a:ext cx="1772314" cy="638872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ЮИ</a:t>
            </a:r>
            <a:endParaRPr lang="ru-RU" sz="6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одзаголовок 2"/>
          <p:cNvSpPr txBox="1">
            <a:spLocks/>
          </p:cNvSpPr>
          <p:nvPr/>
        </p:nvSpPr>
        <p:spPr>
          <a:xfrm>
            <a:off x="7575083" y="4710562"/>
            <a:ext cx="1296144" cy="698420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НБ</a:t>
            </a:r>
            <a:endParaRPr lang="ru-RU" sz="32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одзаголовок 2"/>
          <p:cNvSpPr txBox="1">
            <a:spLocks/>
          </p:cNvSpPr>
          <p:nvPr/>
        </p:nvSpPr>
        <p:spPr>
          <a:xfrm>
            <a:off x="147415" y="6949256"/>
            <a:ext cx="4568685" cy="1944216"/>
          </a:xfrm>
          <a:prstGeom prst="rect">
            <a:avLst/>
          </a:prstGeom>
        </p:spPr>
        <p:txBody>
          <a:bodyPr vert="horz" lIns="163367" tIns="81683" rIns="163367" bIns="81683" rtlCol="0">
            <a:no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Структура:</a:t>
            </a:r>
          </a:p>
          <a:p>
            <a:pPr algn="r"/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19</a:t>
            </a: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институтов</a:t>
            </a:r>
          </a:p>
          <a:p>
            <a:pPr algn="r"/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2301</a:t>
            </a: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19966"/>
            <a:ext cx="18291175" cy="102127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Старт работы с </a:t>
            </a:r>
            <a:r>
              <a:rPr lang="en-US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Science </a:t>
            </a:r>
            <a:r>
              <a:rPr lang="en-US" sz="4000" b="1" dirty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ndex </a:t>
            </a:r>
            <a:r>
              <a:rPr lang="ru-RU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для организаций</a:t>
            </a:r>
            <a:endParaRPr lang="ru-RU" sz="4000" b="1" dirty="0">
              <a:solidFill>
                <a:srgbClr val="04316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3093" y="2434412"/>
            <a:ext cx="16065382" cy="57150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 масштабе университета:</a:t>
            </a:r>
          </a:p>
          <a:p>
            <a:pPr marL="514350" indent="-514350" algn="just">
              <a:buAutoNum type="arabicPeriod"/>
            </a:pPr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Приобретение системы на 2500 авторов (25 учетных записей с расширенными правами редактирования)</a:t>
            </a:r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Назначение ответственного за каждый институт (из числа сотрудников института)</a:t>
            </a: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Внесение публикаций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авторов СФУ по институтам</a:t>
            </a:r>
          </a:p>
          <a:p>
            <a:pPr algn="just"/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Роль научной библиотеки:</a:t>
            </a:r>
          </a:p>
          <a:p>
            <a:pPr algn="just"/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Формирование структуры СФУ в РИНЦ (институты, кафедры, подразделения)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Поиск и привязка авторов и публикаций СФУ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Проведение обучения для ответственных по институтам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Оказание консультационной помощи</a:t>
            </a:r>
          </a:p>
          <a:p>
            <a:pPr algn="just"/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219966"/>
            <a:ext cx="18291175" cy="1912866"/>
          </a:xfrm>
          <a:prstGeom prst="rect">
            <a:avLst/>
          </a:prstGeom>
        </p:spPr>
        <p:txBody>
          <a:bodyPr vert="horz" lIns="163367" tIns="81683" rIns="163367" bIns="81683" rtlCol="0" anchor="ctr">
            <a:normAutofit/>
          </a:bodyPr>
          <a:lstStyle/>
          <a:p>
            <a:pPr marL="0" marR="0" lvl="0" indent="0" algn="ctr" defTabSz="163366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68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Организационно-методическая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rgbClr val="043168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структура организации </a:t>
            </a:r>
            <a:r>
              <a:rPr kumimoji="0" lang="ru-RU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43168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</a:t>
            </a:r>
            <a:r>
              <a:rPr lang="ru-RU" sz="4000" b="1" dirty="0" smtClean="0">
                <a:solidFill>
                  <a:srgbClr val="043168"/>
                </a:solidFill>
                <a:latin typeface="Arial" pitchFamily="34" charset="0"/>
                <a:ea typeface="+mj-ea"/>
                <a:cs typeface="Arial" pitchFamily="34" charset="0"/>
              </a:rPr>
              <a:t>боты с системой РИНЦ, текущая ситуация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043168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1" name="Подзаголовок 2"/>
          <p:cNvSpPr txBox="1">
            <a:spLocks/>
          </p:cNvSpPr>
          <p:nvPr/>
        </p:nvSpPr>
        <p:spPr>
          <a:xfrm>
            <a:off x="432619" y="3535660"/>
            <a:ext cx="4904142" cy="1224136"/>
          </a:xfrm>
          <a:prstGeom prst="rect">
            <a:avLst/>
          </a:prstGeom>
        </p:spPr>
        <p:txBody>
          <a:bodyPr vert="horz" lIns="163367" tIns="81683" rIns="163367" bIns="81683" rtlCol="0">
            <a:normAutofit lnSpcReduction="10000"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Институт</a:t>
            </a:r>
            <a:endParaRPr lang="ru-RU" sz="7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одзаголовок 2"/>
          <p:cNvSpPr txBox="1">
            <a:spLocks/>
          </p:cNvSpPr>
          <p:nvPr/>
        </p:nvSpPr>
        <p:spPr>
          <a:xfrm>
            <a:off x="8281491" y="3420864"/>
            <a:ext cx="9433048" cy="1368152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Научная библиотека</a:t>
            </a:r>
            <a:endParaRPr lang="ru-RU" sz="7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5761211" y="3852912"/>
            <a:ext cx="2160240" cy="0"/>
          </a:xfrm>
          <a:prstGeom prst="straightConnector1">
            <a:avLst/>
          </a:prstGeom>
          <a:ln w="127000">
            <a:solidFill>
              <a:srgbClr val="0070C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761211" y="4284960"/>
            <a:ext cx="2160240" cy="0"/>
          </a:xfrm>
          <a:prstGeom prst="straightConnector1">
            <a:avLst/>
          </a:prstGeom>
          <a:ln w="127000">
            <a:solidFill>
              <a:srgbClr val="0070C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Подзаголовок 2"/>
          <p:cNvSpPr txBox="1">
            <a:spLocks/>
          </p:cNvSpPr>
          <p:nvPr/>
        </p:nvSpPr>
        <p:spPr>
          <a:xfrm>
            <a:off x="432619" y="4762326"/>
            <a:ext cx="5328592" cy="1754882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Кураторы авторов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Внесение сборников и материалов конференций</a:t>
            </a:r>
          </a:p>
          <a:p>
            <a:pPr algn="l"/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одзаголовок 2"/>
          <p:cNvSpPr txBox="1">
            <a:spLocks/>
          </p:cNvSpPr>
          <p:nvPr/>
        </p:nvSpPr>
        <p:spPr>
          <a:xfrm>
            <a:off x="8735433" y="4789016"/>
            <a:ext cx="8979105" cy="1754882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Обучение ответственных по институту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Статистика для администрации ВУЗа</a:t>
            </a:r>
          </a:p>
          <a:p>
            <a:pPr algn="l"/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одзаголовок 2"/>
          <p:cNvSpPr txBox="1">
            <a:spLocks/>
          </p:cNvSpPr>
          <p:nvPr/>
        </p:nvSpPr>
        <p:spPr>
          <a:xfrm>
            <a:off x="332110" y="7273292"/>
            <a:ext cx="17281919" cy="1224136"/>
          </a:xfrm>
          <a:prstGeom prst="rect">
            <a:avLst/>
          </a:prstGeom>
        </p:spPr>
        <p:txBody>
          <a:bodyPr vert="horz" lIns="163367" tIns="81683" rIns="163367" bIns="81683" rtlCol="0">
            <a:normAutofit lnSpcReduction="10000"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Децентрализованная структура</a:t>
            </a:r>
            <a:endParaRPr lang="ru-RU" sz="7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8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19966"/>
            <a:ext cx="18291175" cy="102127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Проблемы</a:t>
            </a:r>
            <a:endParaRPr lang="ru-RU" sz="4000" b="1" dirty="0">
              <a:solidFill>
                <a:srgbClr val="04316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3093" y="6001568"/>
            <a:ext cx="16065382" cy="3456385"/>
          </a:xfrm>
        </p:spPr>
        <p:txBody>
          <a:bodyPr>
            <a:normAutofit/>
          </a:bodyPr>
          <a:lstStyle/>
          <a:p>
            <a:pPr lvl="0" algn="just"/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Институты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Низкий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уровень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заинтересованности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части авторов и ответственных по институту в работе с РИНЦ </a:t>
            </a:r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Низкий уровень компетенций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 институтах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 части формирования и корректировки библиографической записи</a:t>
            </a:r>
          </a:p>
          <a:p>
            <a:pPr marL="514350" lvl="0" indent="-51435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Возникновение пиковых нагрузок в периоды переизбрания на должность, защиты диссертации и т.п.</a:t>
            </a:r>
          </a:p>
          <a:p>
            <a:pPr algn="just"/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039706" y="1980704"/>
            <a:ext cx="16065382" cy="2376264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Система: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Ошибки в записях РИНЦ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Ошибки в списках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литературы (цитирования)</a:t>
            </a:r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Временной «лаг» при добавлении публикаций/внесении изменений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020805" y="4717008"/>
            <a:ext cx="16065382" cy="648072"/>
          </a:xfrm>
          <a:prstGeom prst="rect">
            <a:avLst/>
          </a:prstGeom>
        </p:spPr>
        <p:txBody>
          <a:bodyPr vert="horz" lIns="163367" tIns="81683" rIns="163367" bIns="81683" rtlCol="0">
            <a:normAutofit/>
          </a:bodyPr>
          <a:lstStyle>
            <a:lvl1pPr marL="0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68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3667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505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7334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41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01001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7835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4668" indent="0" algn="ctr" defTabSz="1633667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Необходимость контроля ситуации с профилями авторов</a:t>
            </a:r>
            <a:endParaRPr lang="ru-RU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 стрелкой 7"/>
          <p:cNvCxnSpPr>
            <a:endCxn id="6" idx="0"/>
          </p:cNvCxnSpPr>
          <p:nvPr/>
        </p:nvCxnSpPr>
        <p:spPr>
          <a:xfrm flipH="1">
            <a:off x="9053496" y="4068936"/>
            <a:ext cx="20083" cy="648072"/>
          </a:xfrm>
          <a:prstGeom prst="straightConnector1">
            <a:avLst/>
          </a:prstGeom>
          <a:ln w="1270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9033413" y="5353496"/>
            <a:ext cx="20083" cy="648072"/>
          </a:xfrm>
          <a:prstGeom prst="straightConnector1">
            <a:avLst/>
          </a:prstGeom>
          <a:ln w="1270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98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19966"/>
            <a:ext cx="18291175" cy="155282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Децентрализованная структура</a:t>
            </a:r>
            <a:endParaRPr lang="ru-RU" sz="4000" b="1" dirty="0">
              <a:solidFill>
                <a:srgbClr val="04316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546561"/>
              </p:ext>
            </p:extLst>
          </p:nvPr>
        </p:nvGraphicFramePr>
        <p:xfrm>
          <a:off x="936675" y="3060824"/>
          <a:ext cx="16417824" cy="5095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  <a:gridCol w="8208912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Плюсы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Минусы</a:t>
                      </a:r>
                      <a:endParaRPr lang="ru-RU" dirty="0"/>
                    </a:p>
                  </a:txBody>
                  <a:tcPr/>
                </a:tc>
              </a:tr>
              <a:tr h="600067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Более</a:t>
                      </a:r>
                      <a:r>
                        <a:rPr lang="ru-RU" baseline="0" dirty="0" smtClean="0"/>
                        <a:t> корректная работа с авторами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Отсутствие</a:t>
                      </a:r>
                      <a:r>
                        <a:rPr lang="ru-RU" baseline="0" dirty="0" smtClean="0"/>
                        <a:t> мотивации у ответственных в институтах</a:t>
                      </a:r>
                      <a:endParaRPr lang="ru-RU" dirty="0"/>
                    </a:p>
                  </a:txBody>
                  <a:tcPr anchor="ctr"/>
                </a:tc>
              </a:tr>
              <a:tr h="516057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Увеличение</a:t>
                      </a:r>
                      <a:r>
                        <a:rPr lang="ru-RU" baseline="0" dirty="0" smtClean="0"/>
                        <a:t> уровня ответственности авторов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Невозможность оценки эффективности работы с РИНЦ</a:t>
                      </a:r>
                      <a:endParaRPr lang="ru-RU" dirty="0"/>
                    </a:p>
                  </a:txBody>
                  <a:tcPr anchor="ctr"/>
                </a:tc>
              </a:tr>
              <a:tr h="516058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Снижение</a:t>
                      </a:r>
                      <a:r>
                        <a:rPr lang="ru-RU" baseline="0" dirty="0" smtClean="0"/>
                        <a:t> нагрузки на НБ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Интерес</a:t>
                      </a:r>
                      <a:r>
                        <a:rPr lang="ru-RU" baseline="0" dirty="0" smtClean="0"/>
                        <a:t> к искажению данных в институтах</a:t>
                      </a:r>
                      <a:endParaRPr lang="ru-RU" dirty="0"/>
                    </a:p>
                  </a:txBody>
                  <a:tcPr anchor="ctr"/>
                </a:tc>
              </a:tr>
              <a:tr h="5160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60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12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19966"/>
            <a:ext cx="18291175" cy="155282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 sz="4000" b="1" dirty="0" smtClean="0">
                <a:solidFill>
                  <a:srgbClr val="043168"/>
                </a:solidFill>
                <a:latin typeface="Arial" pitchFamily="34" charset="0"/>
                <a:cs typeface="Arial" pitchFamily="34" charset="0"/>
              </a:rPr>
              <a:t>Пути решения. Дальнейшее развитие.</a:t>
            </a:r>
            <a:endParaRPr lang="ru-RU" sz="4000" b="1" dirty="0">
              <a:solidFill>
                <a:srgbClr val="04316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3093" y="2434412"/>
            <a:ext cx="16065382" cy="5715040"/>
          </a:xfrm>
        </p:spPr>
        <p:txBody>
          <a:bodyPr>
            <a:normAutofit/>
          </a:bodyPr>
          <a:lstStyle/>
          <a:p>
            <a:pPr algn="just"/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Научная библиотека: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Актуализация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перечня ответственных по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институтам 1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раз в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Интенсификация обучающих мероприятий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по работе с РИНЦ на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базе научной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библиотеки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Публикация на сайте НБ вспомогательных материалов по вопросам </a:t>
            </a:r>
            <a:r>
              <a:rPr lang="ru-RU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наукометрии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Повышение квалификации сотрудников научной библиотеки по работе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с РИНЦ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Выявление ключевых авторов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для последующей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проверки профиля и информирования ответственных о ситуации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29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317</Words>
  <Application>Microsoft Office PowerPoint</Application>
  <PresentationFormat>Произвольный</PresentationFormat>
  <Paragraphs>77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Организационно-методическая структура работы с системой РИНЦ в СФУ: роль научной библиотеки</vt:lpstr>
      <vt:lpstr>Презентация PowerPoint</vt:lpstr>
      <vt:lpstr>Старт работы с Science Index для организаций</vt:lpstr>
      <vt:lpstr>Презентация PowerPoint</vt:lpstr>
      <vt:lpstr>Проблемы</vt:lpstr>
      <vt:lpstr>Децентрализованная структура</vt:lpstr>
      <vt:lpstr>Пути решения. Дальнейшее развитие.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ВАШЕГО СЛАЙДА</dc:title>
  <dc:creator>Мария</dc:creator>
  <cp:lastModifiedBy>Иван Рудов</cp:lastModifiedBy>
  <cp:revision>38</cp:revision>
  <dcterms:created xsi:type="dcterms:W3CDTF">2016-02-19T04:26:03Z</dcterms:created>
  <dcterms:modified xsi:type="dcterms:W3CDTF">2016-03-28T06:06:05Z</dcterms:modified>
</cp:coreProperties>
</file>